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8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9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9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9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8F2FB98-06D9-49A6-8A5D-0D49B21D62E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76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C761357-D721-4894-982B-AA7CA6D92A41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C3A5802-F3A6-4BA6-BE09-1BFD610507B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24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9BC9A7D-C9E7-4D43-9C5C-18884C42FFB5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A1B7F67-9897-407A-85F5-45C57A1086D3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4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DB07908-5F0F-48F7-99D3-A079F159C368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10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E11D4F1-2E9B-4A8E-8669-D567BA2A91DB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17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96F2B44-BE6C-4C8E-B13B-A8D471E298D9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19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46980BD-E3BC-48AE-BECF-DE6B263B1147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20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D103588-FBAA-420A-B6D2-7F8F643C01B0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22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3886200" y="868680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0BE7CCA-51DB-4191-B784-A0C933056F99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85757" y="2129910"/>
            <a:ext cx="7771265" cy="681074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685757" y="2129910"/>
            <a:ext cx="7771265" cy="681074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685757" y="2129910"/>
            <a:ext cx="7771265" cy="681074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85757" y="2129910"/>
            <a:ext cx="7771265" cy="681074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64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1103" y="907780"/>
            <a:ext cx="9131677" cy="111024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11103" y="1079323"/>
            <a:ext cx="9131677" cy="56600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3"/>
          <p:cNvSpPr/>
          <p:nvPr/>
        </p:nvSpPr>
        <p:spPr>
          <a:xfrm>
            <a:off x="11103" y="907780"/>
            <a:ext cx="9131677" cy="111024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4"/>
          <p:cNvSpPr/>
          <p:nvPr/>
        </p:nvSpPr>
        <p:spPr>
          <a:xfrm>
            <a:off x="11103" y="1079323"/>
            <a:ext cx="9131677" cy="56600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>
            <a:off x="755313" y="6383634"/>
            <a:ext cx="1439111" cy="272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APPA	</a:t>
            </a:r>
            <a:endParaRPr lang="fr-FR" sz="1200" b="0" strike="noStrike" spc="-1">
              <a:latin typeface="Arial"/>
            </a:endParaRPr>
          </a:p>
        </p:txBody>
      </p:sp>
      <p:pic>
        <p:nvPicPr>
          <p:cNvPr id="7" name="Image 6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sp>
        <p:nvSpPr>
          <p:cNvPr id="9" name="PlaceHolder 6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364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172" y="1603963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39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32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7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79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5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pic>
        <p:nvPicPr>
          <p:cNvPr id="48" name="Image 47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11103" y="907780"/>
            <a:ext cx="9131677" cy="111024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1103" y="1079323"/>
            <a:ext cx="9131677" cy="56600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11103" y="907780"/>
            <a:ext cx="9131677" cy="111024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11103" y="1079323"/>
            <a:ext cx="9131677" cy="56600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755313" y="6201207"/>
            <a:ext cx="2112133" cy="454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JNQA 19 septembre 2018</a:t>
            </a:r>
            <a:endParaRPr lang="fr-FR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endParaRPr lang="fr-FR" sz="1200" b="0" strike="noStrike" spc="-1">
              <a:latin typeface="Arial"/>
            </a:endParaRPr>
          </a:p>
        </p:txBody>
      </p:sp>
      <p:pic>
        <p:nvPicPr>
          <p:cNvPr id="54" name="Image 53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pic>
        <p:nvPicPr>
          <p:cNvPr id="55" name="Image 54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sp>
        <p:nvSpPr>
          <p:cNvPr id="56" name="PlaceHolder 6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364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457172" y="1603963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39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32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7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79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5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93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pic>
        <p:nvPicPr>
          <p:cNvPr id="95" name="Image 94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1103" y="907780"/>
            <a:ext cx="9131677" cy="111024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11103" y="1079323"/>
            <a:ext cx="9131677" cy="56600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11103" y="907780"/>
            <a:ext cx="9131677" cy="111024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4"/>
          <p:cNvSpPr/>
          <p:nvPr/>
        </p:nvSpPr>
        <p:spPr>
          <a:xfrm>
            <a:off x="11103" y="1079323"/>
            <a:ext cx="9131677" cy="56600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5"/>
          <p:cNvSpPr/>
          <p:nvPr/>
        </p:nvSpPr>
        <p:spPr>
          <a:xfrm>
            <a:off x="755313" y="6383634"/>
            <a:ext cx="1439111" cy="272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APPA	</a:t>
            </a:r>
            <a:endParaRPr lang="fr-FR" sz="1200" b="0" strike="noStrike" spc="-1">
              <a:latin typeface="Arial"/>
            </a:endParaRPr>
          </a:p>
        </p:txBody>
      </p:sp>
      <p:pic>
        <p:nvPicPr>
          <p:cNvPr id="101" name="Image 100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pic>
        <p:nvPicPr>
          <p:cNvPr id="102" name="Image 101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sp>
        <p:nvSpPr>
          <p:cNvPr id="103" name="PlaceHolder 6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364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04" name="PlaceHolder 7"/>
          <p:cNvSpPr>
            <a:spLocks noGrp="1"/>
          </p:cNvSpPr>
          <p:nvPr>
            <p:ph type="body"/>
          </p:nvPr>
        </p:nvSpPr>
        <p:spPr>
          <a:xfrm>
            <a:off x="457172" y="1603963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39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32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7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79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5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5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 140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pic>
        <p:nvPicPr>
          <p:cNvPr id="142" name="Image 141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11103" y="907780"/>
            <a:ext cx="9131677" cy="111024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11103" y="1079323"/>
            <a:ext cx="9131677" cy="56600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3"/>
          <p:cNvSpPr/>
          <p:nvPr/>
        </p:nvSpPr>
        <p:spPr>
          <a:xfrm>
            <a:off x="11103" y="907780"/>
            <a:ext cx="9131677" cy="111024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11103" y="1079323"/>
            <a:ext cx="9131677" cy="56600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55313" y="6383634"/>
            <a:ext cx="1439111" cy="272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APPA	</a:t>
            </a:r>
            <a:endParaRPr lang="fr-FR" sz="1200" b="0" strike="noStrike" spc="-1">
              <a:latin typeface="Arial"/>
            </a:endParaRPr>
          </a:p>
        </p:txBody>
      </p:sp>
      <p:pic>
        <p:nvPicPr>
          <p:cNvPr id="148" name="Image 147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pic>
        <p:nvPicPr>
          <p:cNvPr id="149" name="Image 148"/>
          <p:cNvPicPr/>
          <p:nvPr/>
        </p:nvPicPr>
        <p:blipFill>
          <a:blip r:embed="rId15"/>
          <a:stretch/>
        </p:blipFill>
        <p:spPr>
          <a:xfrm>
            <a:off x="327" y="0"/>
            <a:ext cx="761844" cy="761491"/>
          </a:xfrm>
          <a:prstGeom prst="rect">
            <a:avLst/>
          </a:prstGeom>
          <a:ln>
            <a:noFill/>
          </a:ln>
        </p:spPr>
      </p:pic>
      <p:sp>
        <p:nvSpPr>
          <p:cNvPr id="150" name="PlaceHolder 6"/>
          <p:cNvSpPr>
            <a:spLocks noGrp="1"/>
          </p:cNvSpPr>
          <p:nvPr>
            <p:ph type="title"/>
          </p:nvPr>
        </p:nvSpPr>
        <p:spPr>
          <a:xfrm>
            <a:off x="685757" y="2129910"/>
            <a:ext cx="7771265" cy="1468994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28586" y="6400179"/>
            <a:ext cx="913690" cy="303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01/02/07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194" name="Picture 2"/>
          <p:cNvPicPr/>
          <p:nvPr/>
        </p:nvPicPr>
        <p:blipFill>
          <a:blip r:embed="rId2"/>
          <a:stretch/>
        </p:blipFill>
        <p:spPr>
          <a:xfrm>
            <a:off x="0" y="3023758"/>
            <a:ext cx="3808893" cy="3808760"/>
          </a:xfrm>
          <a:prstGeom prst="rect">
            <a:avLst/>
          </a:prstGeom>
          <a:ln>
            <a:noFill/>
          </a:ln>
        </p:spPr>
      </p:pic>
      <p:pic>
        <p:nvPicPr>
          <p:cNvPr id="195" name="Picture 4"/>
          <p:cNvPicPr/>
          <p:nvPr/>
        </p:nvPicPr>
        <p:blipFill>
          <a:blip r:embed="rId3"/>
          <a:stretch/>
        </p:blipFill>
        <p:spPr>
          <a:xfrm>
            <a:off x="2287165" y="1499906"/>
            <a:ext cx="2445215" cy="1875209"/>
          </a:xfrm>
          <a:prstGeom prst="rect">
            <a:avLst/>
          </a:prstGeom>
          <a:ln>
            <a:noFill/>
          </a:ln>
        </p:spPr>
      </p:pic>
      <p:sp>
        <p:nvSpPr>
          <p:cNvPr id="196" name="Line 2"/>
          <p:cNvSpPr/>
          <p:nvPr/>
        </p:nvSpPr>
        <p:spPr>
          <a:xfrm flipV="1">
            <a:off x="1928285" y="2723777"/>
            <a:ext cx="287365" cy="433209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4284351" y="2168224"/>
            <a:ext cx="4858102" cy="94304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spcBef>
                <a:spcPts val="140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fr-FR" sz="2800" b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Mission de veille scientifique et de recherches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1563527" y="105799"/>
            <a:ext cx="7090079" cy="20393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2060"/>
                </a:solidFill>
                <a:latin typeface="Arial Black"/>
                <a:ea typeface="ＭＳ Ｐゴシック"/>
              </a:rPr>
              <a:t>Association pour la Prévention de la </a:t>
            </a:r>
            <a:endParaRPr lang="fr-F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2060"/>
                </a:solidFill>
                <a:latin typeface="Arial Black"/>
                <a:ea typeface="ＭＳ Ｐゴシック"/>
              </a:rPr>
              <a:t>Pollution Atmosphérique</a:t>
            </a:r>
            <a:endParaRPr lang="fr-F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2060"/>
                </a:solidFill>
                <a:latin typeface="Arial Black"/>
                <a:ea typeface="ＭＳ Ｐゴシック"/>
              </a:rPr>
              <a:t>				www.appa.fr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228586" y="1407604"/>
            <a:ext cx="5285231" cy="8207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http://irevues.inist.fr/pollution-atmospherique/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200" name="Image 1"/>
          <p:cNvPicPr/>
          <p:nvPr/>
        </p:nvPicPr>
        <p:blipFill>
          <a:blip r:embed="rId4"/>
          <a:stretch/>
        </p:blipFill>
        <p:spPr>
          <a:xfrm>
            <a:off x="5723789" y="3212281"/>
            <a:ext cx="2610450" cy="36437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990430" y="499823"/>
            <a:ext cx="8152024" cy="64219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2"/>
          <p:cNvSpPr/>
          <p:nvPr/>
        </p:nvSpPr>
        <p:spPr>
          <a:xfrm>
            <a:off x="179277" y="1503824"/>
            <a:ext cx="8963177" cy="2832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2800" b="1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Passage de la pollution industrielle à la pollution urbaine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        </a:t>
            </a: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755313" y="6531"/>
            <a:ext cx="8387141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83472" y="188522"/>
            <a:ext cx="8685608" cy="6086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4280" rIns="90360" bIns="44280" anchor="ctr"/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Le bruit de fond de la pollution industrielle a beaucoup diminué dans la région Nord-Pas de calais</a:t>
            </a:r>
            <a:r>
              <a:t/>
            </a:r>
            <a:br/>
            <a:endParaRPr lang="fr-FR" sz="2000" b="0" strike="noStrike" spc="-1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685757" y="6247794"/>
            <a:ext cx="1904120" cy="456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3"/>
          <p:cNvSpPr/>
          <p:nvPr/>
        </p:nvSpPr>
        <p:spPr>
          <a:xfrm>
            <a:off x="3123788" y="6247794"/>
            <a:ext cx="2894550" cy="456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3" name="Image 302"/>
          <p:cNvPicPr/>
          <p:nvPr/>
        </p:nvPicPr>
        <p:blipFill>
          <a:blip r:embed="rId2"/>
          <a:stretch/>
        </p:blipFill>
        <p:spPr>
          <a:xfrm>
            <a:off x="1104723" y="1333153"/>
            <a:ext cx="8203292" cy="49520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2"/>
          <p:cNvPicPr/>
          <p:nvPr/>
        </p:nvPicPr>
        <p:blipFill>
          <a:blip r:embed="rId2"/>
          <a:stretch/>
        </p:blipFill>
        <p:spPr>
          <a:xfrm>
            <a:off x="8243458" y="188957"/>
            <a:ext cx="761191" cy="1034043"/>
          </a:xfrm>
          <a:prstGeom prst="rect">
            <a:avLst/>
          </a:prstGeom>
          <a:ln>
            <a:noFill/>
          </a:ln>
        </p:spPr>
      </p:pic>
      <p:pic>
        <p:nvPicPr>
          <p:cNvPr id="305" name="Image 3"/>
          <p:cNvPicPr/>
          <p:nvPr/>
        </p:nvPicPr>
        <p:blipFill>
          <a:blip r:embed="rId3"/>
          <a:stretch/>
        </p:blipFill>
        <p:spPr>
          <a:xfrm>
            <a:off x="3491485" y="5272093"/>
            <a:ext cx="5767220" cy="1575663"/>
          </a:xfrm>
          <a:prstGeom prst="rect">
            <a:avLst/>
          </a:prstGeom>
          <a:ln>
            <a:noFill/>
          </a:ln>
        </p:spPr>
      </p:pic>
      <p:pic>
        <p:nvPicPr>
          <p:cNvPr id="306" name="Image 4"/>
          <p:cNvPicPr/>
          <p:nvPr/>
        </p:nvPicPr>
        <p:blipFill>
          <a:blip r:embed="rId4"/>
          <a:stretch/>
        </p:blipFill>
        <p:spPr>
          <a:xfrm>
            <a:off x="1088722" y="0"/>
            <a:ext cx="6169205" cy="544407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 1"/>
          <p:cNvPicPr/>
          <p:nvPr/>
        </p:nvPicPr>
        <p:blipFill>
          <a:blip r:embed="rId2"/>
          <a:stretch/>
        </p:blipFill>
        <p:spPr>
          <a:xfrm>
            <a:off x="5620925" y="3134782"/>
            <a:ext cx="3521528" cy="3721682"/>
          </a:xfrm>
          <a:prstGeom prst="rect">
            <a:avLst/>
          </a:prstGeom>
          <a:ln>
            <a:noFill/>
          </a:ln>
        </p:spPr>
      </p:pic>
      <p:pic>
        <p:nvPicPr>
          <p:cNvPr id="308" name="Picture 2"/>
          <p:cNvPicPr/>
          <p:nvPr/>
        </p:nvPicPr>
        <p:blipFill>
          <a:blip r:embed="rId3"/>
          <a:srcRect t="21324" r="12808" b="15179"/>
          <a:stretch/>
        </p:blipFill>
        <p:spPr>
          <a:xfrm>
            <a:off x="4463302" y="908216"/>
            <a:ext cx="4679478" cy="2214810"/>
          </a:xfrm>
          <a:prstGeom prst="rect">
            <a:avLst/>
          </a:prstGeom>
          <a:ln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1427029" y="188523"/>
            <a:ext cx="5907637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nécessaire intégration air/climat/ énergie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10" name="Image 1"/>
          <p:cNvPicPr/>
          <p:nvPr/>
        </p:nvPicPr>
        <p:blipFill>
          <a:blip r:embed="rId4"/>
          <a:srcRect b="10085"/>
          <a:stretch/>
        </p:blipFill>
        <p:spPr>
          <a:xfrm>
            <a:off x="2195404" y="4767916"/>
            <a:ext cx="3491485" cy="2088548"/>
          </a:xfrm>
          <a:prstGeom prst="rect">
            <a:avLst/>
          </a:prstGeom>
          <a:ln>
            <a:noFill/>
          </a:ln>
        </p:spPr>
      </p:pic>
      <p:sp>
        <p:nvSpPr>
          <p:cNvPr id="311" name="CustomShape 2"/>
          <p:cNvSpPr/>
          <p:nvPr/>
        </p:nvSpPr>
        <p:spPr>
          <a:xfrm>
            <a:off x="15021" y="1011402"/>
            <a:ext cx="5563779" cy="4112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-Importance des phénomènes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de combustion dans les émissions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de GES et toxiques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-Transport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-Chauffage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-énergie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-La fin des énergies fossiles favorables au climat et à la qualité de l’air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2"/>
          <p:cNvPicPr/>
          <p:nvPr/>
        </p:nvPicPr>
        <p:blipFill>
          <a:blip r:embed="rId2"/>
          <a:stretch/>
        </p:blipFill>
        <p:spPr>
          <a:xfrm>
            <a:off x="8243458" y="188957"/>
            <a:ext cx="761191" cy="1034043"/>
          </a:xfrm>
          <a:prstGeom prst="rect">
            <a:avLst/>
          </a:prstGeom>
          <a:ln>
            <a:noFill/>
          </a:ln>
        </p:spPr>
      </p:pic>
      <p:sp>
        <p:nvSpPr>
          <p:cNvPr id="313" name="CustomShape 1"/>
          <p:cNvSpPr/>
          <p:nvPr/>
        </p:nvSpPr>
        <p:spPr>
          <a:xfrm>
            <a:off x="1436172" y="6380587"/>
            <a:ext cx="1799624" cy="303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lang="fr-FR" sz="1400" b="0" strike="noStrike" spc="-1">
                <a:solidFill>
                  <a:srgbClr val="0000FF"/>
                </a:solidFill>
                <a:latin typeface="Tahoma"/>
                <a:ea typeface="ＭＳ Ｐゴシック"/>
              </a:rPr>
              <a:t>Atmo Ht de F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314" name="Image 2"/>
          <p:cNvPicPr/>
          <p:nvPr/>
        </p:nvPicPr>
        <p:blipFill>
          <a:blip r:embed="rId3"/>
          <a:stretch/>
        </p:blipFill>
        <p:spPr>
          <a:xfrm>
            <a:off x="13715" y="548587"/>
            <a:ext cx="8954360" cy="58037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85757" y="609106"/>
            <a:ext cx="7771265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endParaRPr lang="fr-FR" sz="1489" b="0" strike="noStrike" spc="-1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0" y="5299958"/>
            <a:ext cx="8428613" cy="137059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3"/>
          <p:cNvSpPr/>
          <p:nvPr/>
        </p:nvSpPr>
        <p:spPr>
          <a:xfrm>
            <a:off x="1808114" y="213775"/>
            <a:ext cx="4512937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omic Sans MS"/>
                <a:ea typeface="ＭＳ Ｐゴシック"/>
              </a:rPr>
              <a:t>L’attention portée sur la ville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323286" y="1052329"/>
            <a:ext cx="8280032" cy="53996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avis motivés de la Commission européenne pour </a:t>
            </a: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non respect des valeurs limites en particules fines (10 zones dont Douai-Béthune-Valenciennes) et en dioxyde d’azote (13 zones, 0 en Ht de F.)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 </a:t>
            </a:r>
            <a:endParaRPr lang="fr-FR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Pression des citoyens</a:t>
            </a:r>
            <a:endParaRPr lang="fr-FR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ville échelle intermédiaire entre les engagements planétaires en faveur de la maîtrise du climat et la pollution de proximité. </a:t>
            </a: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70% des habitants de la planète habiteront dans les villes 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en 2050. Les villes émettent actuellement environ </a:t>
            </a: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80% des gaz à effet de serre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de la planète entière </a:t>
            </a:r>
            <a:endParaRPr lang="fr-FR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ville fait le lien entre les enjeux du logement (QAI) et ceux du changement climatique</a:t>
            </a:r>
            <a:endParaRPr lang="fr-FR" sz="24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ville lieu d’expérimentation et d’innovations techniques et sociales            (gratuité du transport)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 flipH="1">
            <a:off x="971163" y="980490"/>
            <a:ext cx="7992014" cy="8685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Proximité du trafic, logements, points noirs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Une ville qui va bien s’appuie sur la diversité de ses habitants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 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Incitations ou contraintes?</a:t>
            </a:r>
            <a:r>
              <a:t/>
            </a:r>
            <a:br/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-Chauffage au bois</a:t>
            </a:r>
            <a:r>
              <a:t/>
            </a:r>
            <a:br/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         -incitations pour les taxis (Amsterdam), pour changer de véhicules</a:t>
            </a:r>
            <a:r>
              <a:t/>
            </a:r>
            <a:br/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-Incitations en faveur de modes alternatifs</a:t>
            </a:r>
            <a:r>
              <a:t/>
            </a:r>
            <a:br/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-Aides à la rénovation des logements</a:t>
            </a:r>
            <a:r>
              <a:t/>
            </a:r>
            <a:br/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-aides pour l’acquisition d’un retrofit (Allemagne)</a:t>
            </a:r>
            <a:r>
              <a:t/>
            </a:r>
            <a:br/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Les aides doivent-elles être universelles ou ciblées sur les plus démunis???,</a:t>
            </a:r>
            <a:r>
              <a:t/>
            </a:r>
            <a:br/>
            <a:r>
              <a:t/>
            </a:r>
            <a:br/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Les alternatives proposées pour la maîtrise du climat et celle de la pollution (ENR, modes doux….) sont-elles adaptables à tous???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-108089" y="1556506"/>
            <a:ext cx="976715" cy="4832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3"/>
          <p:cNvSpPr/>
          <p:nvPr/>
        </p:nvSpPr>
        <p:spPr>
          <a:xfrm>
            <a:off x="-8817" y="2204796"/>
            <a:ext cx="976715" cy="4832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4"/>
          <p:cNvSpPr/>
          <p:nvPr/>
        </p:nvSpPr>
        <p:spPr>
          <a:xfrm>
            <a:off x="1596182" y="357017"/>
            <a:ext cx="5017785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Comic Sans MS"/>
                <a:ea typeface="ＭＳ Ｐゴシック"/>
              </a:rPr>
              <a:t>Les villes, creuset des inégalités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990430" y="499823"/>
            <a:ext cx="8152024" cy="64219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2"/>
          <p:cNvSpPr/>
          <p:nvPr/>
        </p:nvSpPr>
        <p:spPr>
          <a:xfrm>
            <a:off x="471213" y="836377"/>
            <a:ext cx="8674506" cy="6061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 marL="457200" indent="-2160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Pollution et santé, une longue histoire</a:t>
            </a:r>
            <a:endParaRPr lang="fr-FR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Raccourcie par les acquis de ces dernières années</a:t>
            </a:r>
            <a:endParaRPr lang="fr-FR" sz="2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L’épidémiologie</a:t>
            </a: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  permet de ne plus contester les effets pathogènes des polluants surtout depuis les études sur les particules   </a:t>
            </a:r>
            <a:endParaRPr lang="fr-FR" sz="2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Les progrès effectués dans le domaine de la  santé environnementale </a:t>
            </a: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et de la prévention permettent de mieux impliquer les individus    </a:t>
            </a: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 </a:t>
            </a:r>
            <a:endParaRPr lang="fr-FR" sz="40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Santé              qualité de vie      </a:t>
            </a:r>
            <a:endParaRPr lang="fr-FR" sz="40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755313" y="6531"/>
            <a:ext cx="8387141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Alors que les niveaux de pollution baissent jamais les effets néfastes de la pollution n’ont été aussi bien identifiés</a:t>
            </a:r>
            <a:r>
              <a:t/>
            </a:r>
            <a:br/>
            <a:endParaRPr lang="fr-FR" sz="2400" b="0" strike="noStrike" spc="-1"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2915449" y="5876845"/>
            <a:ext cx="976715" cy="4832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323939" y="436"/>
            <a:ext cx="8495556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Le boom des particules et le passage des barrières biologiques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328" name="Image 1"/>
          <p:cNvPicPr/>
          <p:nvPr/>
        </p:nvPicPr>
        <p:blipFill>
          <a:blip r:embed="rId2"/>
          <a:srcRect l="14021" t="16161" r="12954"/>
          <a:stretch/>
        </p:blipFill>
        <p:spPr>
          <a:xfrm>
            <a:off x="5281312" y="3932409"/>
            <a:ext cx="3321352" cy="2721600"/>
          </a:xfrm>
          <a:prstGeom prst="rect">
            <a:avLst/>
          </a:prstGeom>
          <a:ln>
            <a:noFill/>
          </a:ln>
        </p:spPr>
      </p:pic>
      <p:pic>
        <p:nvPicPr>
          <p:cNvPr id="329" name="Image 2"/>
          <p:cNvPicPr/>
          <p:nvPr/>
        </p:nvPicPr>
        <p:blipFill>
          <a:blip r:embed="rId3"/>
          <a:stretch/>
        </p:blipFill>
        <p:spPr>
          <a:xfrm>
            <a:off x="653" y="3571474"/>
            <a:ext cx="4498896" cy="3383387"/>
          </a:xfrm>
          <a:prstGeom prst="rect">
            <a:avLst/>
          </a:prstGeom>
          <a:ln>
            <a:noFill/>
          </a:ln>
        </p:spPr>
      </p:pic>
      <p:pic>
        <p:nvPicPr>
          <p:cNvPr id="330" name="Picture 2"/>
          <p:cNvPicPr/>
          <p:nvPr/>
        </p:nvPicPr>
        <p:blipFill>
          <a:blip r:embed="rId4"/>
          <a:srcRect b="50407"/>
          <a:stretch/>
        </p:blipFill>
        <p:spPr>
          <a:xfrm>
            <a:off x="4011028" y="1125038"/>
            <a:ext cx="2521628" cy="2399414"/>
          </a:xfrm>
          <a:prstGeom prst="rect">
            <a:avLst/>
          </a:prstGeom>
          <a:ln>
            <a:noFill/>
          </a:ln>
        </p:spPr>
      </p:pic>
      <p:pic>
        <p:nvPicPr>
          <p:cNvPr id="331" name="Picture 2"/>
          <p:cNvPicPr/>
          <p:nvPr/>
        </p:nvPicPr>
        <p:blipFill>
          <a:blip r:embed="rId4"/>
          <a:srcRect t="52011"/>
          <a:stretch/>
        </p:blipFill>
        <p:spPr>
          <a:xfrm>
            <a:off x="6533309" y="1125038"/>
            <a:ext cx="2620247" cy="2392448"/>
          </a:xfrm>
          <a:prstGeom prst="rect">
            <a:avLst/>
          </a:prstGeom>
          <a:ln>
            <a:noFill/>
          </a:ln>
        </p:spPr>
      </p:pic>
      <p:pic>
        <p:nvPicPr>
          <p:cNvPr id="332" name="Image 7"/>
          <p:cNvPicPr/>
          <p:nvPr/>
        </p:nvPicPr>
        <p:blipFill>
          <a:blip r:embed="rId5"/>
          <a:stretch/>
        </p:blipFill>
        <p:spPr>
          <a:xfrm>
            <a:off x="179603" y="980490"/>
            <a:ext cx="3311556" cy="26911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990430" y="499823"/>
            <a:ext cx="8152024" cy="64219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"/>
          <p:cNvSpPr/>
          <p:nvPr/>
        </p:nvSpPr>
        <p:spPr>
          <a:xfrm>
            <a:off x="252098" y="1522111"/>
            <a:ext cx="977041" cy="4837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3"/>
          <p:cNvSpPr/>
          <p:nvPr/>
        </p:nvSpPr>
        <p:spPr>
          <a:xfrm>
            <a:off x="250791" y="2385917"/>
            <a:ext cx="977041" cy="483279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bg2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4"/>
          <p:cNvSpPr/>
          <p:nvPr/>
        </p:nvSpPr>
        <p:spPr>
          <a:xfrm>
            <a:off x="321979" y="-94914"/>
            <a:ext cx="8387141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Les fondements de la gestion de la qualité de l’air:</a:t>
            </a:r>
            <a:r>
              <a:t/>
            </a:r>
            <a:br/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mesures et normes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>
            <a:off x="1476011" y="1340990"/>
            <a:ext cx="7523413" cy="66731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Passage de la nuisance à la mesure et à la norme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Objectivation de la plainte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Normes sur les émissions ou sur la qualité de l’air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Contrôle plus facile	              Plus proches de l’exposition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Directives collectives 		  Base des études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Sur les plafonds d’émissions     épidémiologiques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Pour des raisons de concurrence, ces normes sont prises au niveau européen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338" name="CustomShape 6"/>
          <p:cNvSpPr/>
          <p:nvPr/>
        </p:nvSpPr>
        <p:spPr>
          <a:xfrm>
            <a:off x="323286" y="5516780"/>
            <a:ext cx="979000" cy="484585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7"/>
          <p:cNvSpPr/>
          <p:nvPr/>
        </p:nvSpPr>
        <p:spPr>
          <a:xfrm rot="5400000">
            <a:off x="2627884" y="3212544"/>
            <a:ext cx="978748" cy="484929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8"/>
          <p:cNvSpPr/>
          <p:nvPr/>
        </p:nvSpPr>
        <p:spPr>
          <a:xfrm rot="5400000">
            <a:off x="6197415" y="3171182"/>
            <a:ext cx="978748" cy="484929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008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990430" y="499823"/>
            <a:ext cx="8152024" cy="64219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755313" y="6531"/>
            <a:ext cx="8387141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203" name="Image 5"/>
          <p:cNvPicPr/>
          <p:nvPr/>
        </p:nvPicPr>
        <p:blipFill>
          <a:blip r:embed="rId3"/>
          <a:stretch/>
        </p:blipFill>
        <p:spPr>
          <a:xfrm>
            <a:off x="107436" y="2133393"/>
            <a:ext cx="7872822" cy="4723071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0" y="980490"/>
            <a:ext cx="9142780" cy="1796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AIR POLLUTION  is now “the biggest environmental risk” to public health in Europe but governments are failing to adequately deal with the crisis, the EU Court of Auditors has found.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395453" y="5516780"/>
            <a:ext cx="7343483" cy="11872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Times New Roman"/>
                <a:ea typeface="ＭＳ Ｐゴシック"/>
              </a:rPr>
              <a:t>Titrait le Guardian le 11 septembre, relayé par de nombreux journaux à la suite de la publication du rapport de la cour des Comptes européenne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990430" y="499823"/>
            <a:ext cx="8152024" cy="64219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"/>
          <p:cNvSpPr/>
          <p:nvPr/>
        </p:nvSpPr>
        <p:spPr>
          <a:xfrm>
            <a:off x="755313" y="6531"/>
            <a:ext cx="8387141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Les émissions-Un levier pour l’action?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343" name="Image 1"/>
          <p:cNvPicPr/>
          <p:nvPr/>
        </p:nvPicPr>
        <p:blipFill>
          <a:blip r:embed="rId3"/>
          <a:stretch/>
        </p:blipFill>
        <p:spPr>
          <a:xfrm>
            <a:off x="437905" y="1196442"/>
            <a:ext cx="2837077" cy="2034125"/>
          </a:xfrm>
          <a:prstGeom prst="rect">
            <a:avLst/>
          </a:prstGeom>
          <a:ln>
            <a:noFill/>
          </a:ln>
        </p:spPr>
      </p:pic>
      <p:pic>
        <p:nvPicPr>
          <p:cNvPr id="344" name="Image 2"/>
          <p:cNvPicPr/>
          <p:nvPr/>
        </p:nvPicPr>
        <p:blipFill>
          <a:blip r:embed="rId4"/>
          <a:srcRect l="24779"/>
          <a:stretch/>
        </p:blipFill>
        <p:spPr>
          <a:xfrm>
            <a:off x="4787567" y="3218811"/>
            <a:ext cx="4093972" cy="3635476"/>
          </a:xfrm>
          <a:prstGeom prst="rect">
            <a:avLst/>
          </a:prstGeom>
          <a:ln>
            <a:noFill/>
          </a:ln>
        </p:spPr>
      </p:pic>
      <p:sp>
        <p:nvSpPr>
          <p:cNvPr id="345" name="CustomShape 3"/>
          <p:cNvSpPr/>
          <p:nvPr/>
        </p:nvSpPr>
        <p:spPr>
          <a:xfrm>
            <a:off x="775232" y="4255466"/>
            <a:ext cx="3062397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Ambassad’air à Rennes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4499549" y="1196441"/>
            <a:ext cx="4103442" cy="19187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L’appel à projets de R&amp;D CORTEA, Connaissances, Réduction à la source et Traitement des Émissions dans l’Air,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47" name="CustomShape 5"/>
          <p:cNvSpPr/>
          <p:nvPr/>
        </p:nvSpPr>
        <p:spPr>
          <a:xfrm>
            <a:off x="611304" y="3356393"/>
            <a:ext cx="45064" cy="7769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Retour des LEZ ou ZFE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685757" y="6247794"/>
            <a:ext cx="1904120" cy="456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17/03/07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107762" y="1915700"/>
            <a:ext cx="3364783" cy="821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géo-ingénierie et les problèmes qu’elle pose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686084" y="4004684"/>
            <a:ext cx="282793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51" name="Image 1"/>
          <p:cNvPicPr/>
          <p:nvPr/>
        </p:nvPicPr>
        <p:blipFill>
          <a:blip r:embed="rId2"/>
          <a:stretch/>
        </p:blipFill>
        <p:spPr>
          <a:xfrm>
            <a:off x="-107762" y="3611094"/>
            <a:ext cx="4566165" cy="3245370"/>
          </a:xfrm>
          <a:prstGeom prst="rect">
            <a:avLst/>
          </a:prstGeom>
          <a:ln>
            <a:noFill/>
          </a:ln>
        </p:spPr>
      </p:pic>
      <p:sp>
        <p:nvSpPr>
          <p:cNvPr id="352" name="CustomShape 4"/>
          <p:cNvSpPr/>
          <p:nvPr/>
        </p:nvSpPr>
        <p:spPr>
          <a:xfrm>
            <a:off x="1476011" y="115813"/>
            <a:ext cx="6190104" cy="821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Les innovations sociales et technologiques favorables à la qualité de l’air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53" name="CustomShape 5"/>
          <p:cNvSpPr/>
          <p:nvPr/>
        </p:nvSpPr>
        <p:spPr>
          <a:xfrm>
            <a:off x="4572370" y="5084442"/>
            <a:ext cx="4536122" cy="1553023"/>
          </a:xfrm>
          <a:prstGeom prst="rect">
            <a:avLst/>
          </a:prstGeom>
          <a:solidFill>
            <a:srgbClr val="FFD5C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L’ambivalence de la réponse par la technique et l’innovation qui n’affranchit pas des changements de comportements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54" name="Image 1"/>
          <p:cNvPicPr/>
          <p:nvPr/>
        </p:nvPicPr>
        <p:blipFill>
          <a:blip r:embed="rId3"/>
          <a:stretch/>
        </p:blipFill>
        <p:spPr>
          <a:xfrm>
            <a:off x="3563653" y="1202973"/>
            <a:ext cx="5371114" cy="359324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990430" y="499823"/>
            <a:ext cx="8152024" cy="64219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2"/>
          <p:cNvSpPr/>
          <p:nvPr/>
        </p:nvSpPr>
        <p:spPr>
          <a:xfrm>
            <a:off x="2699272" y="1988845"/>
            <a:ext cx="8674506" cy="3076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3300"/>
                </a:solidFill>
                <a:latin typeface="Calibri"/>
                <a:ea typeface="ＭＳ Ｐゴシック"/>
              </a:rPr>
              <a:t>De nombreuses expérimentations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3300"/>
                </a:solidFill>
                <a:latin typeface="Calibri"/>
                <a:ea typeface="ＭＳ Ｐゴシック"/>
              </a:rPr>
              <a:t>Comment les coordonner?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3300"/>
                </a:solidFill>
                <a:latin typeface="Calibri"/>
                <a:ea typeface="ＭＳ Ｐゴシック"/>
              </a:rPr>
              <a:t>Comment les évaluer??,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755313" y="6531"/>
            <a:ext cx="8387141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990430" y="499823"/>
            <a:ext cx="8152024" cy="64219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2"/>
          <p:cNvSpPr/>
          <p:nvPr/>
        </p:nvSpPr>
        <p:spPr>
          <a:xfrm>
            <a:off x="2699272" y="1988845"/>
            <a:ext cx="8674506" cy="2405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2800" b="1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Quelques paradoxes        </a:t>
            </a:r>
            <a:r>
              <a:rPr lang="fr-FR" sz="4000" b="0" strike="noStrike" spc="-1">
                <a:solidFill>
                  <a:srgbClr val="FF0000"/>
                </a:solidFill>
                <a:latin typeface="Comic Sans MS"/>
                <a:ea typeface="ＭＳ Ｐゴシック"/>
              </a:rPr>
              <a:t>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360" name="CustomShape 3"/>
          <p:cNvSpPr/>
          <p:nvPr/>
        </p:nvSpPr>
        <p:spPr>
          <a:xfrm>
            <a:off x="755313" y="6531"/>
            <a:ext cx="8387141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990430" y="499823"/>
            <a:ext cx="8152024" cy="64219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2"/>
          <p:cNvSpPr/>
          <p:nvPr/>
        </p:nvSpPr>
        <p:spPr>
          <a:xfrm>
            <a:off x="468274" y="260361"/>
            <a:ext cx="8674506" cy="75243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La pollution baisse mais les effets connus augmentent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Plus la pollution est invisible plus elle est nocive PUF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La mortalité attribuée à la pollution est forte mais l’espérance de vie augmente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La PA est relève d’une compétence de l’Etat mais les leviers d’action sont locaux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Décalage entre l’action et les résultats d’où une communication difficile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        </a:t>
            </a: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755313" y="6531"/>
            <a:ext cx="8387141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Quelques paradoxes qui découragent les acteurs</a:t>
            </a:r>
            <a:r>
              <a:t/>
            </a:r>
            <a:br/>
            <a:endParaRPr lang="fr-FR" sz="2800" b="0" strike="noStrike" spc="-1">
              <a:latin typeface="Arial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07436" y="1916571"/>
            <a:ext cx="979000" cy="484585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827481" y="436"/>
            <a:ext cx="7724895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Dissonance cognitive anxiogène : rupture entre la connaissance et l’action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29390" y="1052329"/>
            <a:ext cx="9142780" cy="52102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sollicitations émotionnelles très fortes des médias 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faiblesse des réponses techniques et politiques correspondantes,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accroissement de la production industrielle et de la consommation marchande               incitations à la protection des ressources,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invocation concomitante de la croissance et de la sobriété,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mobilité sans limite              sollicitation à la réduction des pollutions et des consommations énergétiques,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extension des normes              multiplication des alternatives,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prise de risque               exigences de sécurité, etc.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7307562" y="1052329"/>
            <a:ext cx="977041" cy="4837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4"/>
          <p:cNvSpPr/>
          <p:nvPr/>
        </p:nvSpPr>
        <p:spPr>
          <a:xfrm>
            <a:off x="1907386" y="2564861"/>
            <a:ext cx="977041" cy="4832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5"/>
          <p:cNvSpPr/>
          <p:nvPr/>
        </p:nvSpPr>
        <p:spPr>
          <a:xfrm>
            <a:off x="2915122" y="4004683"/>
            <a:ext cx="977041" cy="4832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6"/>
          <p:cNvSpPr/>
          <p:nvPr/>
        </p:nvSpPr>
        <p:spPr>
          <a:xfrm>
            <a:off x="3131626" y="5084877"/>
            <a:ext cx="977041" cy="4832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7"/>
          <p:cNvSpPr/>
          <p:nvPr/>
        </p:nvSpPr>
        <p:spPr>
          <a:xfrm>
            <a:off x="2339086" y="5804571"/>
            <a:ext cx="977041" cy="4837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 1"/>
          <p:cNvPicPr/>
          <p:nvPr/>
        </p:nvPicPr>
        <p:blipFill>
          <a:blip r:embed="rId2"/>
          <a:stretch/>
        </p:blipFill>
        <p:spPr>
          <a:xfrm>
            <a:off x="5620925" y="3134782"/>
            <a:ext cx="3521528" cy="3721682"/>
          </a:xfrm>
          <a:prstGeom prst="rect">
            <a:avLst/>
          </a:prstGeom>
          <a:ln>
            <a:noFill/>
          </a:ln>
        </p:spPr>
      </p:pic>
      <p:pic>
        <p:nvPicPr>
          <p:cNvPr id="373" name="Picture 2"/>
          <p:cNvPicPr/>
          <p:nvPr/>
        </p:nvPicPr>
        <p:blipFill>
          <a:blip r:embed="rId3"/>
          <a:srcRect t="21324" r="12808" b="15179"/>
          <a:stretch/>
        </p:blipFill>
        <p:spPr>
          <a:xfrm>
            <a:off x="4463302" y="908216"/>
            <a:ext cx="4679478" cy="2214810"/>
          </a:xfrm>
          <a:prstGeom prst="rect">
            <a:avLst/>
          </a:prstGeom>
          <a:ln>
            <a:noFill/>
          </a:ln>
        </p:spPr>
      </p:pic>
      <p:sp>
        <p:nvSpPr>
          <p:cNvPr id="374" name="CustomShape 1"/>
          <p:cNvSpPr/>
          <p:nvPr/>
        </p:nvSpPr>
        <p:spPr>
          <a:xfrm>
            <a:off x="1430294" y="188523"/>
            <a:ext cx="6747201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nécessaire intégration air/climat/ énergie/ santé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75" name="Image 1"/>
          <p:cNvPicPr/>
          <p:nvPr/>
        </p:nvPicPr>
        <p:blipFill>
          <a:blip r:embed="rId4"/>
          <a:srcRect b="10085"/>
          <a:stretch/>
        </p:blipFill>
        <p:spPr>
          <a:xfrm>
            <a:off x="2195404" y="4767916"/>
            <a:ext cx="3491485" cy="2088548"/>
          </a:xfrm>
          <a:prstGeom prst="rect">
            <a:avLst/>
          </a:prstGeom>
          <a:ln>
            <a:noFill/>
          </a:ln>
        </p:spPr>
      </p:pic>
      <p:sp>
        <p:nvSpPr>
          <p:cNvPr id="376" name="CustomShape 2"/>
          <p:cNvSpPr/>
          <p:nvPr/>
        </p:nvSpPr>
        <p:spPr>
          <a:xfrm>
            <a:off x="15021" y="1011403"/>
            <a:ext cx="5563779" cy="27716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-Le bénéfice sanitaire est un levier pour la maîtrise du climat (Chine)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-La QA bénéficie des innovations énergétiques technologiques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et sociétales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0" y="2204796"/>
            <a:ext cx="9142780" cy="14689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519E"/>
                </a:solidFill>
                <a:latin typeface="Arial Black"/>
                <a:ea typeface="ＭＳ Ｐゴシック"/>
              </a:rPr>
              <a:t>Merci de votre attention 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899322" y="4148361"/>
            <a:ext cx="7487492" cy="1727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00519E"/>
                </a:solidFill>
                <a:latin typeface="Arial Black"/>
                <a:ea typeface="ＭＳ Ｐゴシック"/>
              </a:rPr>
              <a:t>Isabelle ROUSSEL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C2443"/>
                </a:solidFill>
                <a:latin typeface="Arial Black"/>
                <a:ea typeface="ＭＳ Ｐゴシック"/>
              </a:rPr>
              <a:t>Douai le 19 septembre 2018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990430" y="499823"/>
            <a:ext cx="8152024" cy="64219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323285" y="1196442"/>
            <a:ext cx="8674506" cy="75243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Un problème ancestral dont on découvre tous les jours les méfaits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Quelques définitions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Passage de la pollution industrielle à la pollution urbaine</a:t>
            </a:r>
            <a:endParaRPr lang="fr-FR" sz="2800" b="0" strike="noStrike" spc="-1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Pollution et santé, une longue histoire</a:t>
            </a:r>
            <a:endParaRPr lang="fr-FR" sz="2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Le poids des normes et le retour aux sources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Quelques paradoxes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        </a:t>
            </a: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755313" y="6531"/>
            <a:ext cx="8387141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2555263" y="2132958"/>
            <a:ext cx="979000" cy="484585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990430" y="499823"/>
            <a:ext cx="8152024" cy="64219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1187340" y="1772458"/>
            <a:ext cx="8674506" cy="3502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89" b="0" strike="noStrike" spc="-1"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44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Quelques définitions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        </a:t>
            </a: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755313" y="6531"/>
            <a:ext cx="8387141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552576" y="6247794"/>
            <a:ext cx="2133032" cy="456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IR 14/12/06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0" y="3349427"/>
            <a:ext cx="9142780" cy="3502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1400"/>
              </a:spcBef>
            </a:pPr>
            <a:r>
              <a:rPr lang="fr-FR" sz="2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«  C’est l’introduction par l’homme, directement ou indirectement dans l’atmosphère et les espaces clos de substances ayant des conséquences préjudiciables de nature à mettre en danger la santé humaine, à nuire aux ressources biologiques et aux écosystèmes, </a:t>
            </a:r>
            <a:r>
              <a:rPr lang="fr-FR" sz="2800" b="1" strike="noStrike" spc="-1">
                <a:solidFill>
                  <a:srgbClr val="FF0000"/>
                </a:solidFill>
                <a:latin typeface="Arial"/>
                <a:ea typeface="ＭＳ Ｐゴシック"/>
              </a:rPr>
              <a:t>à influer sur les changements climatiques</a:t>
            </a:r>
            <a:r>
              <a:rPr lang="fr-FR" sz="2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, à détériorer les biens matériels, à provoquer des nuisances olfactives excessives. »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-252097" y="0"/>
            <a:ext cx="9395204" cy="577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 Black"/>
                <a:ea typeface="ＭＳ Ｐゴシック"/>
              </a:rPr>
              <a:t>La définition change selon le contexte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4575309" y="2961933"/>
            <a:ext cx="3940493" cy="455414"/>
          </a:xfrm>
          <a:prstGeom prst="rect">
            <a:avLst/>
          </a:prstGeom>
          <a:noFill/>
          <a:ln w="9360">
            <a:solidFill>
              <a:srgbClr val="0033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3333CC"/>
                </a:solidFill>
                <a:latin typeface="Arial"/>
                <a:ea typeface="ＭＳ Ｐゴシック"/>
              </a:rPr>
              <a:t>Définition selon la LAURE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3919" y="1066261"/>
            <a:ext cx="4720624" cy="455414"/>
          </a:xfrm>
          <a:prstGeom prst="rect">
            <a:avLst/>
          </a:prstGeom>
          <a:noFill/>
          <a:ln w="9360">
            <a:solidFill>
              <a:srgbClr val="0033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3333CC"/>
                </a:solidFill>
                <a:latin typeface="Arial"/>
                <a:ea typeface="ＭＳ Ｐゴシック"/>
              </a:rPr>
              <a:t>Définition selon la CEE en 1967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-94046" y="1630086"/>
            <a:ext cx="9244990" cy="1796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8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«  Il y a pollution de l’air lorsque la présence d’une substance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étrangère ou une variation importante dans la proportion de ses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constituants est susceptible de provoquer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un effet nuisible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compte tenu des connaissances scientifiques du moment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ou de créer une gêne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 »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963653" y="5807618"/>
            <a:ext cx="1904120" cy="456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IR 14/12/06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827481" y="14803"/>
            <a:ext cx="5942578" cy="532477"/>
          </a:xfrm>
          <a:prstGeom prst="rect">
            <a:avLst/>
          </a:prstGeom>
          <a:noFill/>
          <a:ln>
            <a:solidFill>
              <a:srgbClr val="CCCC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4280" rIns="90360" bIns="4428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9999"/>
                </a:solidFill>
                <a:latin typeface="Times New Roman"/>
                <a:ea typeface="ＭＳ Ｐゴシック"/>
              </a:rPr>
              <a:t>Le système de la qualité de l</a:t>
            </a:r>
            <a:r>
              <a:rPr lang="fr-FR" sz="2800" b="1" strike="noStrike" spc="-1">
                <a:solidFill>
                  <a:srgbClr val="009999"/>
                </a:solidFill>
                <a:latin typeface="Arial"/>
                <a:ea typeface="ＭＳ Ｐゴシック"/>
              </a:rPr>
              <a:t>’</a:t>
            </a:r>
            <a:r>
              <a:rPr lang="fr-FR" sz="2800" b="1" strike="noStrike" spc="-1">
                <a:solidFill>
                  <a:srgbClr val="009999"/>
                </a:solidFill>
                <a:latin typeface="Times New Roman"/>
                <a:ea typeface="ＭＳ Ｐゴシック"/>
              </a:rPr>
              <a:t>air implique un grand nombre d’acteurs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685757" y="6247794"/>
            <a:ext cx="1904120" cy="456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4"/>
          <p:cNvSpPr/>
          <p:nvPr/>
        </p:nvSpPr>
        <p:spPr>
          <a:xfrm>
            <a:off x="3123788" y="6400179"/>
            <a:ext cx="2894550" cy="456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5"/>
          <p:cNvSpPr/>
          <p:nvPr/>
        </p:nvSpPr>
        <p:spPr>
          <a:xfrm>
            <a:off x="4587718" y="980490"/>
            <a:ext cx="3073173" cy="1186863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Immissions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qualité de l</a:t>
            </a: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air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dans l</a:t>
            </a: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environnement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4" name="Line 6"/>
          <p:cNvSpPr/>
          <p:nvPr/>
        </p:nvSpPr>
        <p:spPr>
          <a:xfrm>
            <a:off x="6371340" y="2132523"/>
            <a:ext cx="380759" cy="609105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Line 7"/>
          <p:cNvSpPr/>
          <p:nvPr/>
        </p:nvSpPr>
        <p:spPr>
          <a:xfrm flipV="1">
            <a:off x="2133359" y="1628345"/>
            <a:ext cx="62045" cy="657433"/>
          </a:xfrm>
          <a:prstGeom prst="line">
            <a:avLst/>
          </a:prstGeom>
          <a:ln w="31680">
            <a:solidFill>
              <a:schemeClr val="tx1"/>
            </a:solidFill>
            <a:round/>
            <a:tailEnd type="stealth" w="sm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8"/>
          <p:cNvSpPr/>
          <p:nvPr/>
        </p:nvSpPr>
        <p:spPr>
          <a:xfrm>
            <a:off x="7529617" y="2204797"/>
            <a:ext cx="1503768" cy="455849"/>
          </a:xfrm>
          <a:prstGeom prst="rect">
            <a:avLst/>
          </a:prstGeom>
          <a:noFill/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Exposition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7" name="CustomShape 9"/>
          <p:cNvSpPr/>
          <p:nvPr/>
        </p:nvSpPr>
        <p:spPr>
          <a:xfrm>
            <a:off x="2973901" y="2133393"/>
            <a:ext cx="3260614" cy="821574"/>
          </a:xfrm>
          <a:prstGeom prst="rect">
            <a:avLst/>
          </a:prstGeom>
          <a:solidFill>
            <a:srgbClr val="A5D1FD"/>
          </a:solidFill>
          <a:ln w="12600">
            <a:solidFill>
              <a:srgbClr val="A5D1F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Perception: panaches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poussières sédimentables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8" name="Line 10"/>
          <p:cNvSpPr/>
          <p:nvPr/>
        </p:nvSpPr>
        <p:spPr>
          <a:xfrm>
            <a:off x="8228763" y="3275847"/>
            <a:ext cx="457172" cy="685733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1"/>
          <p:cNvSpPr/>
          <p:nvPr/>
        </p:nvSpPr>
        <p:spPr>
          <a:xfrm>
            <a:off x="5181061" y="2971512"/>
            <a:ext cx="837930" cy="609105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2"/>
          <p:cNvSpPr/>
          <p:nvPr/>
        </p:nvSpPr>
        <p:spPr>
          <a:xfrm>
            <a:off x="6254761" y="3200090"/>
            <a:ext cx="1434866" cy="821574"/>
          </a:xfrm>
          <a:prstGeom prst="rect">
            <a:avLst/>
          </a:prstGeom>
          <a:solidFill>
            <a:srgbClr val="A5D1FD"/>
          </a:solidFill>
          <a:ln w="12600">
            <a:solidFill>
              <a:srgbClr val="A5D1F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Nuisances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gênes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1" name="CustomShape 13"/>
          <p:cNvSpPr/>
          <p:nvPr/>
        </p:nvSpPr>
        <p:spPr>
          <a:xfrm>
            <a:off x="6953255" y="2708539"/>
            <a:ext cx="2618940" cy="455849"/>
          </a:xfrm>
          <a:prstGeom prst="rect">
            <a:avLst/>
          </a:prstGeom>
          <a:noFill/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Dose/effet/impacts?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2" name="Line 14"/>
          <p:cNvSpPr/>
          <p:nvPr/>
        </p:nvSpPr>
        <p:spPr>
          <a:xfrm>
            <a:off x="8076264" y="5409675"/>
            <a:ext cx="76413" cy="609105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15"/>
          <p:cNvSpPr/>
          <p:nvPr/>
        </p:nvSpPr>
        <p:spPr>
          <a:xfrm>
            <a:off x="7162247" y="4114401"/>
            <a:ext cx="2160789" cy="1614413"/>
          </a:xfrm>
          <a:prstGeom prst="rect">
            <a:avLst/>
          </a:prstGeom>
          <a:solidFill>
            <a:srgbClr val="A5D1FD"/>
          </a:solidFill>
          <a:ln w="12600">
            <a:solidFill>
              <a:srgbClr val="A5D1F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Vulnérabilité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des individus: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-patrimoine génétique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-genre de vie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34" name="CustomShape 16"/>
          <p:cNvSpPr/>
          <p:nvPr/>
        </p:nvSpPr>
        <p:spPr>
          <a:xfrm>
            <a:off x="5649662" y="6142866"/>
            <a:ext cx="3762196" cy="699666"/>
          </a:xfrm>
          <a:prstGeom prst="rect">
            <a:avLst/>
          </a:prstGeom>
          <a:solidFill>
            <a:srgbClr val="A5D1FD"/>
          </a:solidFill>
          <a:ln w="12600">
            <a:solidFill>
              <a:srgbClr val="A5D1F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Evaluation du risque à court terme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ou à long terme (cancers)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35" name="Line 17"/>
          <p:cNvSpPr/>
          <p:nvPr/>
        </p:nvSpPr>
        <p:spPr>
          <a:xfrm>
            <a:off x="6933335" y="4114401"/>
            <a:ext cx="152499" cy="380528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18"/>
          <p:cNvSpPr/>
          <p:nvPr/>
        </p:nvSpPr>
        <p:spPr>
          <a:xfrm>
            <a:off x="107435" y="1124168"/>
            <a:ext cx="2818463" cy="821574"/>
          </a:xfrm>
          <a:prstGeom prst="rect">
            <a:avLst/>
          </a:prstGeom>
          <a:noFill/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D20073"/>
                </a:solidFill>
                <a:latin typeface="Times New Roman"/>
                <a:ea typeface="ＭＳ Ｐゴシック"/>
              </a:rPr>
              <a:t>Conditions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D20073"/>
                </a:solidFill>
                <a:latin typeface="Times New Roman"/>
                <a:ea typeface="ＭＳ Ｐゴシック"/>
              </a:rPr>
              <a:t>topoclimatologiques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7" name="CustomShape 19"/>
          <p:cNvSpPr/>
          <p:nvPr/>
        </p:nvSpPr>
        <p:spPr>
          <a:xfrm>
            <a:off x="2987617" y="980490"/>
            <a:ext cx="1599448" cy="1186863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Dispersion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transport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dépôt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8" name="CustomShape 20"/>
          <p:cNvSpPr/>
          <p:nvPr/>
        </p:nvSpPr>
        <p:spPr>
          <a:xfrm>
            <a:off x="2939" y="2079405"/>
            <a:ext cx="2852098" cy="1552588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Emissions outdoor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-Sources industrielles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-Sources mobiles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-Sources domestiques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9" name="CustomShape 21"/>
          <p:cNvSpPr/>
          <p:nvPr/>
        </p:nvSpPr>
        <p:spPr>
          <a:xfrm>
            <a:off x="980" y="3755207"/>
            <a:ext cx="3480056" cy="1186863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Emissions indoor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-ambiance domestique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-Ambiance professionnelle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0" name="Line 22"/>
          <p:cNvSpPr/>
          <p:nvPr/>
        </p:nvSpPr>
        <p:spPr>
          <a:xfrm flipV="1">
            <a:off x="3123788" y="3885823"/>
            <a:ext cx="609345" cy="304335"/>
          </a:xfrm>
          <a:prstGeom prst="line">
            <a:avLst/>
          </a:prstGeom>
          <a:ln w="28440">
            <a:solidFill>
              <a:schemeClr val="tx1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3"/>
          <p:cNvSpPr/>
          <p:nvPr/>
        </p:nvSpPr>
        <p:spPr>
          <a:xfrm>
            <a:off x="6920926" y="436"/>
            <a:ext cx="2218262" cy="577322"/>
          </a:xfrm>
          <a:prstGeom prst="rect">
            <a:avLst/>
          </a:prstGeom>
          <a:solidFill>
            <a:srgbClr val="FF66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Surveillance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42" name="CustomShape 24"/>
          <p:cNvSpPr/>
          <p:nvPr/>
        </p:nvSpPr>
        <p:spPr>
          <a:xfrm>
            <a:off x="3814444" y="3809631"/>
            <a:ext cx="2384150" cy="69923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Prévention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43" name="CustomShape 25"/>
          <p:cNvSpPr/>
          <p:nvPr/>
        </p:nvSpPr>
        <p:spPr>
          <a:xfrm>
            <a:off x="7695179" y="914311"/>
            <a:ext cx="1447275" cy="1004436"/>
          </a:xfrm>
          <a:prstGeom prst="rect">
            <a:avLst/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Respect des normes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alertes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4" name="CustomShape 26"/>
          <p:cNvSpPr/>
          <p:nvPr/>
        </p:nvSpPr>
        <p:spPr>
          <a:xfrm>
            <a:off x="-653" y="5104905"/>
            <a:ext cx="3403970" cy="1552588"/>
          </a:xfrm>
          <a:prstGeom prst="rect">
            <a:avLst/>
          </a:prstGeom>
          <a:solidFill>
            <a:srgbClr val="FF66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Réduction des émissions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Principe pollueur/payeur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aménagement du territoire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politique énergétique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5" name="CustomShape 27"/>
          <p:cNvSpPr/>
          <p:nvPr/>
        </p:nvSpPr>
        <p:spPr>
          <a:xfrm>
            <a:off x="3428461" y="4571556"/>
            <a:ext cx="3591736" cy="821139"/>
          </a:xfrm>
          <a:prstGeom prst="rect">
            <a:avLst/>
          </a:prstGeom>
          <a:solidFill>
            <a:srgbClr val="FF66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Information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sensibilisation des habitants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6" name="Line 28"/>
          <p:cNvSpPr/>
          <p:nvPr/>
        </p:nvSpPr>
        <p:spPr>
          <a:xfrm>
            <a:off x="6083322" y="2492587"/>
            <a:ext cx="380759" cy="609541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29"/>
          <p:cNvSpPr/>
          <p:nvPr/>
        </p:nvSpPr>
        <p:spPr>
          <a:xfrm>
            <a:off x="3131626" y="5316067"/>
            <a:ext cx="3751093" cy="821139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Domaine des politiques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publiques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8" name="CustomShape 30"/>
          <p:cNvSpPr/>
          <p:nvPr/>
        </p:nvSpPr>
        <p:spPr>
          <a:xfrm>
            <a:off x="2992515" y="6206432"/>
            <a:ext cx="2486361" cy="820703"/>
          </a:xfrm>
          <a:prstGeom prst="rect">
            <a:avLst/>
          </a:prstGeom>
          <a:solidFill>
            <a:srgbClr val="A5D1FD"/>
          </a:solidFill>
          <a:ln w="9360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Domaine sanitaire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et privé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9" name="CustomShape 31"/>
          <p:cNvSpPr/>
          <p:nvPr/>
        </p:nvSpPr>
        <p:spPr>
          <a:xfrm rot="2221800">
            <a:off x="6754385" y="2729002"/>
            <a:ext cx="1313715" cy="479621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0" name="CustomShape 32"/>
          <p:cNvSpPr/>
          <p:nvPr/>
        </p:nvSpPr>
        <p:spPr>
          <a:xfrm rot="15767400">
            <a:off x="4232510" y="-1066446"/>
            <a:ext cx="1441564" cy="43725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1" name="CustomShape 33"/>
          <p:cNvSpPr/>
          <p:nvPr/>
        </p:nvSpPr>
        <p:spPr>
          <a:xfrm rot="7339800">
            <a:off x="1464229" y="2540954"/>
            <a:ext cx="1583500" cy="3979353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835217" y="2204797"/>
            <a:ext cx="3672395" cy="35989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2"/>
          <p:cNvSpPr/>
          <p:nvPr/>
        </p:nvSpPr>
        <p:spPr>
          <a:xfrm>
            <a:off x="5003417" y="692264"/>
            <a:ext cx="4354887" cy="26645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3"/>
          <p:cNvSpPr/>
          <p:nvPr/>
        </p:nvSpPr>
        <p:spPr>
          <a:xfrm>
            <a:off x="1578222" y="333071"/>
            <a:ext cx="5397891" cy="454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Les échelles de la pollution atmosphérique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55" name="Line 4"/>
          <p:cNvSpPr/>
          <p:nvPr/>
        </p:nvSpPr>
        <p:spPr>
          <a:xfrm>
            <a:off x="2195077" y="835942"/>
            <a:ext cx="327" cy="4938152"/>
          </a:xfrm>
          <a:prstGeom prst="line">
            <a:avLst/>
          </a:prstGeom>
          <a:ln w="25560">
            <a:solidFill>
              <a:schemeClr val="tx1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Line 5"/>
          <p:cNvSpPr/>
          <p:nvPr/>
        </p:nvSpPr>
        <p:spPr>
          <a:xfrm>
            <a:off x="2166667" y="5749277"/>
            <a:ext cx="6727281" cy="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Line 6"/>
          <p:cNvSpPr/>
          <p:nvPr/>
        </p:nvSpPr>
        <p:spPr>
          <a:xfrm>
            <a:off x="2017107" y="4949037"/>
            <a:ext cx="6954234" cy="435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Line 7"/>
          <p:cNvSpPr/>
          <p:nvPr/>
        </p:nvSpPr>
        <p:spPr>
          <a:xfrm>
            <a:off x="1947225" y="1745464"/>
            <a:ext cx="6952928" cy="435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Line 8"/>
          <p:cNvSpPr/>
          <p:nvPr/>
        </p:nvSpPr>
        <p:spPr>
          <a:xfrm>
            <a:off x="2017107" y="4147490"/>
            <a:ext cx="7026075" cy="435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9"/>
          <p:cNvSpPr/>
          <p:nvPr/>
        </p:nvSpPr>
        <p:spPr>
          <a:xfrm>
            <a:off x="2017107" y="3347686"/>
            <a:ext cx="7026075" cy="435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Line 10"/>
          <p:cNvSpPr/>
          <p:nvPr/>
        </p:nvSpPr>
        <p:spPr>
          <a:xfrm>
            <a:off x="2088948" y="2547446"/>
            <a:ext cx="6882719" cy="435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Line 11"/>
          <p:cNvSpPr/>
          <p:nvPr/>
        </p:nvSpPr>
        <p:spPr>
          <a:xfrm>
            <a:off x="3860488" y="4721765"/>
            <a:ext cx="327" cy="101445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Line 12"/>
          <p:cNvSpPr/>
          <p:nvPr/>
        </p:nvSpPr>
        <p:spPr>
          <a:xfrm>
            <a:off x="5352500" y="4801441"/>
            <a:ext cx="327" cy="934774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Line 13"/>
          <p:cNvSpPr/>
          <p:nvPr/>
        </p:nvSpPr>
        <p:spPr>
          <a:xfrm>
            <a:off x="6774631" y="4801441"/>
            <a:ext cx="327" cy="934774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4"/>
          <p:cNvSpPr/>
          <p:nvPr/>
        </p:nvSpPr>
        <p:spPr>
          <a:xfrm>
            <a:off x="2504648" y="5971323"/>
            <a:ext cx="925119" cy="453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Heure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6" name="CustomShape 15"/>
          <p:cNvSpPr/>
          <p:nvPr/>
        </p:nvSpPr>
        <p:spPr>
          <a:xfrm>
            <a:off x="4101156" y="5971323"/>
            <a:ext cx="706004" cy="453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Jour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7" name="CustomShape 16"/>
          <p:cNvSpPr/>
          <p:nvPr/>
        </p:nvSpPr>
        <p:spPr>
          <a:xfrm>
            <a:off x="5556268" y="5971323"/>
            <a:ext cx="1231425" cy="453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Semaine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8" name="CustomShape 17"/>
          <p:cNvSpPr/>
          <p:nvPr/>
        </p:nvSpPr>
        <p:spPr>
          <a:xfrm>
            <a:off x="7765714" y="5971323"/>
            <a:ext cx="975408" cy="453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Année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9" name="CustomShape 18"/>
          <p:cNvSpPr/>
          <p:nvPr/>
        </p:nvSpPr>
        <p:spPr>
          <a:xfrm>
            <a:off x="2171566" y="1766362"/>
            <a:ext cx="6717484" cy="759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60">
            <a:solidFill>
              <a:schemeClr val="accent2">
                <a:lumMod val="20000"/>
                <a:lumOff val="8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19"/>
          <p:cNvSpPr/>
          <p:nvPr/>
        </p:nvSpPr>
        <p:spPr>
          <a:xfrm>
            <a:off x="119844" y="5274705"/>
            <a:ext cx="1851872" cy="453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échelle locale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1" name="CustomShape 20"/>
          <p:cNvSpPr/>
          <p:nvPr/>
        </p:nvSpPr>
        <p:spPr>
          <a:xfrm>
            <a:off x="215850" y="3672919"/>
            <a:ext cx="1198116" cy="453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Quartier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2" name="CustomShape 21"/>
          <p:cNvSpPr/>
          <p:nvPr/>
        </p:nvSpPr>
        <p:spPr>
          <a:xfrm>
            <a:off x="287038" y="2792132"/>
            <a:ext cx="1772520" cy="453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Urbaine</a:t>
            </a: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ou régional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3" name="CustomShape 22"/>
          <p:cNvSpPr/>
          <p:nvPr/>
        </p:nvSpPr>
        <p:spPr>
          <a:xfrm>
            <a:off x="233810" y="1271328"/>
            <a:ext cx="1385557" cy="453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planétaire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4" name="CustomShape 23"/>
          <p:cNvSpPr/>
          <p:nvPr/>
        </p:nvSpPr>
        <p:spPr>
          <a:xfrm>
            <a:off x="204095" y="1991892"/>
            <a:ext cx="2491912" cy="453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Continentale</a:t>
            </a: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ou synoptique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5" name="CustomShape 24"/>
          <p:cNvSpPr/>
          <p:nvPr/>
        </p:nvSpPr>
        <p:spPr>
          <a:xfrm>
            <a:off x="1329063" y="4793603"/>
            <a:ext cx="504522" cy="24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100 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6" name="CustomShape 25"/>
          <p:cNvSpPr/>
          <p:nvPr/>
        </p:nvSpPr>
        <p:spPr>
          <a:xfrm>
            <a:off x="1324165" y="4154021"/>
            <a:ext cx="467948" cy="24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 Km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7" name="CustomShape 26"/>
          <p:cNvSpPr/>
          <p:nvPr/>
        </p:nvSpPr>
        <p:spPr>
          <a:xfrm>
            <a:off x="1333635" y="3273234"/>
            <a:ext cx="531952" cy="24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10 Km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8" name="CustomShape 27"/>
          <p:cNvSpPr/>
          <p:nvPr/>
        </p:nvSpPr>
        <p:spPr>
          <a:xfrm>
            <a:off x="1418865" y="2392012"/>
            <a:ext cx="627958" cy="24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100  Km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9" name="CustomShape 28"/>
          <p:cNvSpPr/>
          <p:nvPr/>
        </p:nvSpPr>
        <p:spPr>
          <a:xfrm>
            <a:off x="1296082" y="1591772"/>
            <a:ext cx="755966" cy="24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10 000 Km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80" name="CustomShape 29"/>
          <p:cNvSpPr/>
          <p:nvPr/>
        </p:nvSpPr>
        <p:spPr>
          <a:xfrm>
            <a:off x="2287818" y="5114048"/>
            <a:ext cx="1435519" cy="819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Particules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&gt; 1 mm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1" name="CustomShape 30"/>
          <p:cNvSpPr/>
          <p:nvPr/>
        </p:nvSpPr>
        <p:spPr>
          <a:xfrm>
            <a:off x="2569631" y="3512697"/>
            <a:ext cx="702738" cy="393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Particules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&lt; 0,1 mm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82" name="CustomShape 31"/>
          <p:cNvSpPr/>
          <p:nvPr/>
        </p:nvSpPr>
        <p:spPr>
          <a:xfrm>
            <a:off x="3595982" y="2552235"/>
            <a:ext cx="2569631" cy="11851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Oxydes d’azote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ozone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Particules &lt; 70 </a:t>
            </a:r>
            <a:r>
              <a:rPr lang="fr-FR" sz="2400" b="0" i="1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</a:t>
            </a: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3" name="CustomShape 32"/>
          <p:cNvSpPr/>
          <p:nvPr/>
        </p:nvSpPr>
        <p:spPr>
          <a:xfrm>
            <a:off x="6181288" y="1915700"/>
            <a:ext cx="2857649" cy="1185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monoxyde de carbone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Méthane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Protoxyde d’azote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4" name="CustomShape 33"/>
          <p:cNvSpPr/>
          <p:nvPr/>
        </p:nvSpPr>
        <p:spPr>
          <a:xfrm>
            <a:off x="7267070" y="630004"/>
            <a:ext cx="2569631" cy="11851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dioxyde de carbone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fréon CFC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Particules&gt; 0,1 </a:t>
            </a:r>
            <a:r>
              <a:rPr lang="fr-FR" sz="2400" b="0" i="1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</a:t>
            </a: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5" name="CustomShape 34"/>
          <p:cNvSpPr/>
          <p:nvPr/>
        </p:nvSpPr>
        <p:spPr>
          <a:xfrm>
            <a:off x="5207512" y="1750688"/>
            <a:ext cx="1435519" cy="697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Anhydride sulfureux S02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oxydes d’azote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ozone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Particules &lt; 1 </a:t>
            </a:r>
            <a:r>
              <a:rPr lang="fr-FR" sz="1000" b="0" i="1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</a:t>
            </a: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86" name="CustomShape 35"/>
          <p:cNvSpPr/>
          <p:nvPr/>
        </p:nvSpPr>
        <p:spPr>
          <a:xfrm>
            <a:off x="6934315" y="2780813"/>
            <a:ext cx="889525" cy="51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GES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87" name="CustomShape 36"/>
          <p:cNvSpPr/>
          <p:nvPr/>
        </p:nvSpPr>
        <p:spPr>
          <a:xfrm>
            <a:off x="2199649" y="4148361"/>
            <a:ext cx="2958880" cy="51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Polluants toxiques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88" name="CustomShape 37"/>
          <p:cNvSpPr/>
          <p:nvPr/>
        </p:nvSpPr>
        <p:spPr>
          <a:xfrm>
            <a:off x="3203467" y="2204797"/>
            <a:ext cx="3383723" cy="1943129"/>
          </a:xfrm>
          <a:prstGeom prst="ellipse">
            <a:avLst/>
          </a:prstGeom>
          <a:noFill/>
          <a:ln w="9216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9" name="CustomShape 38"/>
          <p:cNvSpPr/>
          <p:nvPr/>
        </p:nvSpPr>
        <p:spPr>
          <a:xfrm>
            <a:off x="4362724" y="3572345"/>
            <a:ext cx="1087415" cy="516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SLFC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85757" y="609106"/>
            <a:ext cx="7771265" cy="1142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endParaRPr lang="fr-FR" sz="1489" b="0" strike="noStrike" spc="-1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2123236" y="14368"/>
            <a:ext cx="7177268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omic Sans MS"/>
                <a:ea typeface="ＭＳ Ｐゴシック"/>
              </a:rPr>
              <a:t>L’importance de la proximité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292" name="Picture 5"/>
          <p:cNvPicPr/>
          <p:nvPr/>
        </p:nvPicPr>
        <p:blipFill>
          <a:blip r:embed="rId2"/>
          <a:srcRect t="12318" b="13158"/>
          <a:stretch/>
        </p:blipFill>
        <p:spPr>
          <a:xfrm>
            <a:off x="1043331" y="1124168"/>
            <a:ext cx="6983624" cy="3669436"/>
          </a:xfrm>
          <a:prstGeom prst="rect">
            <a:avLst/>
          </a:prstGeom>
          <a:ln>
            <a:noFill/>
          </a:ln>
        </p:spPr>
      </p:pic>
      <p:sp>
        <p:nvSpPr>
          <p:cNvPr id="293" name="CustomShape 3"/>
          <p:cNvSpPr/>
          <p:nvPr/>
        </p:nvSpPr>
        <p:spPr>
          <a:xfrm>
            <a:off x="70862" y="4796651"/>
            <a:ext cx="9071918" cy="19187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66"/>
                </a:solidFill>
                <a:latin typeface="Arial"/>
                <a:ea typeface="ＭＳ Ｐゴシック"/>
              </a:rPr>
              <a:t>La qualité de l’air mesurée n’est pas le bon indicateur pour accélérer l’action, elle intègre différentes échelles et           déresponsabilise cf voies sur berges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Le suivi des émissions est un bon indicateur des efforts réalisés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423763" y="188523"/>
            <a:ext cx="4796710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nécessaire intégration air/climat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295" name="Image 1"/>
          <p:cNvPicPr/>
          <p:nvPr/>
        </p:nvPicPr>
        <p:blipFill>
          <a:blip r:embed="rId2"/>
          <a:stretch/>
        </p:blipFill>
        <p:spPr>
          <a:xfrm>
            <a:off x="5620925" y="3134782"/>
            <a:ext cx="3521528" cy="3721682"/>
          </a:xfrm>
          <a:prstGeom prst="rect">
            <a:avLst/>
          </a:prstGeom>
          <a:ln>
            <a:noFill/>
          </a:ln>
        </p:spPr>
      </p:pic>
      <p:sp>
        <p:nvSpPr>
          <p:cNvPr id="296" name="CustomShape 2"/>
          <p:cNvSpPr/>
          <p:nvPr/>
        </p:nvSpPr>
        <p:spPr>
          <a:xfrm>
            <a:off x="43431" y="1011402"/>
            <a:ext cx="6337379" cy="4844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-Importance des Short Lived Climate Forcers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-La pollution de l’air est de plus en plus globale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-L’adaptation au changement climatique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se fait à l’échelle locale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-L’intégration évite les dommages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collatéraux: biomasse, densité, diesel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-La ville est un lieu privilégié pour exercer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cette intégration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1157</Words>
  <Application>Microsoft Office PowerPoint</Application>
  <PresentationFormat>Affichage à l'écran (4:3)</PresentationFormat>
  <Paragraphs>268</Paragraphs>
  <Slides>27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Faculté de Pharmacie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instalb</cp:lastModifiedBy>
  <cp:revision>3</cp:revision>
  <dcterms:created xsi:type="dcterms:W3CDTF">2018-09-18T17:30:12Z</dcterms:created>
  <dcterms:modified xsi:type="dcterms:W3CDTF">2018-09-19T12:48:44Z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Faculté de Pharmacie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Présentation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27</vt:i4>
  </property>
</Properties>
</file>